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6" r:id="rId4"/>
    <p:sldId id="278" r:id="rId5"/>
    <p:sldId id="277" r:id="rId6"/>
    <p:sldId id="261" r:id="rId7"/>
    <p:sldId id="279" r:id="rId8"/>
    <p:sldId id="262" r:id="rId9"/>
    <p:sldId id="265" r:id="rId10"/>
    <p:sldId id="263" r:id="rId11"/>
    <p:sldId id="280" r:id="rId12"/>
    <p:sldId id="281" r:id="rId13"/>
    <p:sldId id="266" r:id="rId14"/>
    <p:sldId id="267" r:id="rId15"/>
    <p:sldId id="271" r:id="rId16"/>
    <p:sldId id="272" r:id="rId17"/>
    <p:sldId id="276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66FF33"/>
    <a:srgbClr val="339933"/>
    <a:srgbClr val="CCFF33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94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48FB4-2C93-4C9E-B067-77C7FB642BBA}" type="doc">
      <dgm:prSet loTypeId="urn:microsoft.com/office/officeart/2005/8/layout/vList6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3ED4D66-0A9E-4A41-AF45-06F9C03A4CFE}">
      <dgm:prSet phldrT="[Text]" custT="1"/>
      <dgm:spPr/>
      <dgm:t>
        <a:bodyPr/>
        <a:lstStyle/>
        <a:p>
          <a:r>
            <a:rPr lang="en-US" sz="3600" b="1" dirty="0" smtClean="0"/>
            <a:t>1.Meadow 2.cornfield 3.cattle 4.houses 5.trees 6.ponds 7.river 8.canals 9.lakes 10.hills</a:t>
          </a:r>
          <a:endParaRPr lang="en-US" sz="3600" b="1" dirty="0"/>
        </a:p>
      </dgm:t>
    </dgm:pt>
    <dgm:pt modelId="{EF882F2E-65C2-41A0-9B60-AF99B42D0F45}" type="parTrans" cxnId="{A9965D6E-7011-4AB4-8966-2907473AC696}">
      <dgm:prSet/>
      <dgm:spPr/>
      <dgm:t>
        <a:bodyPr/>
        <a:lstStyle/>
        <a:p>
          <a:endParaRPr lang="en-US"/>
        </a:p>
      </dgm:t>
    </dgm:pt>
    <dgm:pt modelId="{A3FD0F37-9BAD-4706-B92B-3EE892FA157D}" type="sibTrans" cxnId="{A9965D6E-7011-4AB4-8966-2907473AC696}">
      <dgm:prSet/>
      <dgm:spPr/>
      <dgm:t>
        <a:bodyPr/>
        <a:lstStyle/>
        <a:p>
          <a:endParaRPr lang="en-US"/>
        </a:p>
      </dgm:t>
    </dgm:pt>
    <dgm:pt modelId="{579D4EB6-9925-4A7E-8B9D-B3559DE86A5E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CBCD364-B12D-4E24-B49F-AEB934ADE074}" type="sibTrans" cxnId="{5B5C784D-E557-4E96-9F1A-0D6C3FBF4F7D}">
      <dgm:prSet/>
      <dgm:spPr/>
      <dgm:t>
        <a:bodyPr/>
        <a:lstStyle/>
        <a:p>
          <a:endParaRPr lang="en-US"/>
        </a:p>
      </dgm:t>
    </dgm:pt>
    <dgm:pt modelId="{D338077B-7436-41DF-90C0-8A6C283F883E}" type="parTrans" cxnId="{5B5C784D-E557-4E96-9F1A-0D6C3FBF4F7D}">
      <dgm:prSet/>
      <dgm:spPr/>
      <dgm:t>
        <a:bodyPr/>
        <a:lstStyle/>
        <a:p>
          <a:endParaRPr lang="en-US"/>
        </a:p>
      </dgm:t>
    </dgm:pt>
    <dgm:pt modelId="{8EF55671-4C05-4633-9A99-698EF0CF7FA7}" type="pres">
      <dgm:prSet presAssocID="{A8048FB4-2C93-4C9E-B067-77C7FB642BB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6D184F-E20C-4452-B041-E3035FF78F36}" type="pres">
      <dgm:prSet presAssocID="{579D4EB6-9925-4A7E-8B9D-B3559DE86A5E}" presName="linNode" presStyleCnt="0"/>
      <dgm:spPr/>
    </dgm:pt>
    <dgm:pt modelId="{728AF890-510B-4B56-9D73-6F97C85D637F}" type="pres">
      <dgm:prSet presAssocID="{579D4EB6-9925-4A7E-8B9D-B3559DE86A5E}" presName="parentShp" presStyleLbl="node1" presStyleIdx="0" presStyleCnt="1" custLinFactNeighborX="-2874" custLinFactNeighborY="1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113B2-A860-4449-96B2-07F6601A4916}" type="pres">
      <dgm:prSet presAssocID="{579D4EB6-9925-4A7E-8B9D-B3559DE86A5E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82C718-F066-4EA0-925A-AB78A64F72EF}" type="presOf" srcId="{579D4EB6-9925-4A7E-8B9D-B3559DE86A5E}" destId="{728AF890-510B-4B56-9D73-6F97C85D637F}" srcOrd="0" destOrd="0" presId="urn:microsoft.com/office/officeart/2005/8/layout/vList6"/>
    <dgm:cxn modelId="{9C8775FB-A7A5-4075-AA53-3C7E94BDA111}" type="presOf" srcId="{23ED4D66-0A9E-4A41-AF45-06F9C03A4CFE}" destId="{A64113B2-A860-4449-96B2-07F6601A4916}" srcOrd="0" destOrd="0" presId="urn:microsoft.com/office/officeart/2005/8/layout/vList6"/>
    <dgm:cxn modelId="{5B5C784D-E557-4E96-9F1A-0D6C3FBF4F7D}" srcId="{A8048FB4-2C93-4C9E-B067-77C7FB642BBA}" destId="{579D4EB6-9925-4A7E-8B9D-B3559DE86A5E}" srcOrd="0" destOrd="0" parTransId="{D338077B-7436-41DF-90C0-8A6C283F883E}" sibTransId="{FCBCD364-B12D-4E24-B49F-AEB934ADE074}"/>
    <dgm:cxn modelId="{6F0217ED-FF26-40BD-8A00-007348B1F06B}" type="presOf" srcId="{A8048FB4-2C93-4C9E-B067-77C7FB642BBA}" destId="{8EF55671-4C05-4633-9A99-698EF0CF7FA7}" srcOrd="0" destOrd="0" presId="urn:microsoft.com/office/officeart/2005/8/layout/vList6"/>
    <dgm:cxn modelId="{A9965D6E-7011-4AB4-8966-2907473AC696}" srcId="{579D4EB6-9925-4A7E-8B9D-B3559DE86A5E}" destId="{23ED4D66-0A9E-4A41-AF45-06F9C03A4CFE}" srcOrd="0" destOrd="0" parTransId="{EF882F2E-65C2-41A0-9B60-AF99B42D0F45}" sibTransId="{A3FD0F37-9BAD-4706-B92B-3EE892FA157D}"/>
    <dgm:cxn modelId="{0FBD0067-F477-4493-B4A5-8EB46C69E897}" type="presParOf" srcId="{8EF55671-4C05-4633-9A99-698EF0CF7FA7}" destId="{856D184F-E20C-4452-B041-E3035FF78F36}" srcOrd="0" destOrd="0" presId="urn:microsoft.com/office/officeart/2005/8/layout/vList6"/>
    <dgm:cxn modelId="{F17DF396-2A5B-4206-9E12-D74AC5B8B8CF}" type="presParOf" srcId="{856D184F-E20C-4452-B041-E3035FF78F36}" destId="{728AF890-510B-4B56-9D73-6F97C85D637F}" srcOrd="0" destOrd="0" presId="urn:microsoft.com/office/officeart/2005/8/layout/vList6"/>
    <dgm:cxn modelId="{BA0CB88A-5191-496D-A5AA-D0ADBC386CB1}" type="presParOf" srcId="{856D184F-E20C-4452-B041-E3035FF78F36}" destId="{A64113B2-A860-4449-96B2-07F6601A4916}" srcOrd="1" destOrd="0" presId="urn:microsoft.com/office/officeart/2005/8/layout/vList6"/>
  </dgm:cxnLst>
  <dgm:bg>
    <a:solidFill>
      <a:srgbClr val="66FF33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5D9993-B1DB-4406-85E9-85F23F248D4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DB9D797-33CD-4852-919A-E00D68732F29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1306403-CE94-4733-98BF-2075DD7A318B}" type="parTrans" cxnId="{6EC36628-92AE-43BE-A33F-D4485C3E71BD}">
      <dgm:prSet/>
      <dgm:spPr/>
      <dgm:t>
        <a:bodyPr/>
        <a:lstStyle/>
        <a:p>
          <a:endParaRPr lang="en-US"/>
        </a:p>
      </dgm:t>
    </dgm:pt>
    <dgm:pt modelId="{6590B80D-C03C-496F-B5ED-8D86333C8335}" type="sibTrans" cxnId="{6EC36628-92AE-43BE-A33F-D4485C3E71BD}">
      <dgm:prSet/>
      <dgm:spPr/>
      <dgm:t>
        <a:bodyPr/>
        <a:lstStyle/>
        <a:p>
          <a:endParaRPr lang="en-US"/>
        </a:p>
      </dgm:t>
    </dgm:pt>
    <dgm:pt modelId="{817900C1-2251-4558-BAFA-D69428BE3E01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Make list of the words and phrases that tell us about how fast train is running.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59E2216-A98A-431D-81A1-9DDB58431128}" type="parTrans" cxnId="{3F87FB7A-30BF-4999-8D42-0BDF3BA9B3DD}">
      <dgm:prSet/>
      <dgm:spPr/>
      <dgm:t>
        <a:bodyPr/>
        <a:lstStyle/>
        <a:p>
          <a:endParaRPr lang="en-US"/>
        </a:p>
      </dgm:t>
    </dgm:pt>
    <dgm:pt modelId="{D7CEA7E1-4A5A-4A54-A249-7C1C9E6C4E59}" type="sibTrans" cxnId="{3F87FB7A-30BF-4999-8D42-0BDF3BA9B3DD}">
      <dgm:prSet/>
      <dgm:spPr/>
      <dgm:t>
        <a:bodyPr/>
        <a:lstStyle/>
        <a:p>
          <a:endParaRPr lang="en-US"/>
        </a:p>
      </dgm:t>
    </dgm:pt>
    <dgm:pt modelId="{335F49D3-CA15-48C8-9034-08F9E6AB526F}" type="pres">
      <dgm:prSet presAssocID="{985D9993-B1DB-4406-85E9-85F23F248D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A48736-3F1D-4728-ADCF-12EA8C7C8E3E}" type="pres">
      <dgm:prSet presAssocID="{8DB9D797-33CD-4852-919A-E00D68732F2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F3846-90FA-42A6-9866-F3349D8DA4C6}" type="pres">
      <dgm:prSet presAssocID="{6590B80D-C03C-496F-B5ED-8D86333C8335}" presName="spacer" presStyleCnt="0"/>
      <dgm:spPr/>
    </dgm:pt>
    <dgm:pt modelId="{2C25D125-6E61-4B85-B192-44712D174AD2}" type="pres">
      <dgm:prSet presAssocID="{817900C1-2251-4558-BAFA-D69428BE3E01}" presName="parentText" presStyleLbl="node1" presStyleIdx="1" presStyleCnt="2" custScaleY="1178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2F1616-7889-4C06-9C99-E788270608C5}" type="presOf" srcId="{8DB9D797-33CD-4852-919A-E00D68732F29}" destId="{63A48736-3F1D-4728-ADCF-12EA8C7C8E3E}" srcOrd="0" destOrd="0" presId="urn:microsoft.com/office/officeart/2005/8/layout/vList2"/>
    <dgm:cxn modelId="{97B57102-C16B-426A-AE23-47B16573F862}" type="presOf" srcId="{985D9993-B1DB-4406-85E9-85F23F248D4F}" destId="{335F49D3-CA15-48C8-9034-08F9E6AB526F}" srcOrd="0" destOrd="0" presId="urn:microsoft.com/office/officeart/2005/8/layout/vList2"/>
    <dgm:cxn modelId="{6EC36628-92AE-43BE-A33F-D4485C3E71BD}" srcId="{985D9993-B1DB-4406-85E9-85F23F248D4F}" destId="{8DB9D797-33CD-4852-919A-E00D68732F29}" srcOrd="0" destOrd="0" parTransId="{B1306403-CE94-4733-98BF-2075DD7A318B}" sibTransId="{6590B80D-C03C-496F-B5ED-8D86333C8335}"/>
    <dgm:cxn modelId="{3F87FB7A-30BF-4999-8D42-0BDF3BA9B3DD}" srcId="{985D9993-B1DB-4406-85E9-85F23F248D4F}" destId="{817900C1-2251-4558-BAFA-D69428BE3E01}" srcOrd="1" destOrd="0" parTransId="{459E2216-A98A-431D-81A1-9DDB58431128}" sibTransId="{D7CEA7E1-4A5A-4A54-A249-7C1C9E6C4E59}"/>
    <dgm:cxn modelId="{35F5F9C2-D0DC-4014-AB65-B152908682A6}" type="presOf" srcId="{817900C1-2251-4558-BAFA-D69428BE3E01}" destId="{2C25D125-6E61-4B85-B192-44712D174AD2}" srcOrd="0" destOrd="0" presId="urn:microsoft.com/office/officeart/2005/8/layout/vList2"/>
    <dgm:cxn modelId="{DC949129-C7EE-4A9C-831F-5C08DFEE64DB}" type="presParOf" srcId="{335F49D3-CA15-48C8-9034-08F9E6AB526F}" destId="{63A48736-3F1D-4728-ADCF-12EA8C7C8E3E}" srcOrd="0" destOrd="0" presId="urn:microsoft.com/office/officeart/2005/8/layout/vList2"/>
    <dgm:cxn modelId="{071212FA-E6F4-4664-9DD6-B3F1CE6EC181}" type="presParOf" srcId="{335F49D3-CA15-48C8-9034-08F9E6AB526F}" destId="{B4BF3846-90FA-42A6-9866-F3349D8DA4C6}" srcOrd="1" destOrd="0" presId="urn:microsoft.com/office/officeart/2005/8/layout/vList2"/>
    <dgm:cxn modelId="{58F53355-F195-4934-B63C-A997F26BAFEA}" type="presParOf" srcId="{335F49D3-CA15-48C8-9034-08F9E6AB526F}" destId="{2C25D125-6E61-4B85-B192-44712D174AD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113B2-A860-4449-96B2-07F6601A4916}">
      <dsp:nvSpPr>
        <dsp:cNvPr id="0" name=""/>
        <dsp:cNvSpPr/>
      </dsp:nvSpPr>
      <dsp:spPr>
        <a:xfrm>
          <a:off x="3535680" y="1984"/>
          <a:ext cx="5303520" cy="40600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/>
            <a:t>1.Meadow 2.cornfield 3.cattle 4.houses 5.trees 6.ponds 7.river 8.canals 9.lakes 10.hills</a:t>
          </a:r>
          <a:endParaRPr lang="en-US" sz="3600" b="1" kern="1200" dirty="0"/>
        </a:p>
      </dsp:txBody>
      <dsp:txXfrm>
        <a:off x="3535680" y="509488"/>
        <a:ext cx="3781008" cy="3045023"/>
      </dsp:txXfrm>
    </dsp:sp>
    <dsp:sp modelId="{728AF890-510B-4B56-9D73-6F97C85D637F}">
      <dsp:nvSpPr>
        <dsp:cNvPr id="0" name=""/>
        <dsp:cNvSpPr/>
      </dsp:nvSpPr>
      <dsp:spPr>
        <a:xfrm>
          <a:off x="0" y="3968"/>
          <a:ext cx="3535680" cy="406003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72598" y="176566"/>
        <a:ext cx="3190484" cy="37148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48736-3F1D-4728-ADCF-12EA8C7C8E3E}">
      <dsp:nvSpPr>
        <dsp:cNvPr id="0" name=""/>
        <dsp:cNvSpPr/>
      </dsp:nvSpPr>
      <dsp:spPr>
        <a:xfrm>
          <a:off x="0" y="81584"/>
          <a:ext cx="8382000" cy="247572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 dirty="0"/>
        </a:p>
      </dsp:txBody>
      <dsp:txXfrm>
        <a:off x="120855" y="202439"/>
        <a:ext cx="8140290" cy="2234010"/>
      </dsp:txXfrm>
    </dsp:sp>
    <dsp:sp modelId="{2C25D125-6E61-4B85-B192-44712D174AD2}">
      <dsp:nvSpPr>
        <dsp:cNvPr id="0" name=""/>
        <dsp:cNvSpPr/>
      </dsp:nvSpPr>
      <dsp:spPr>
        <a:xfrm>
          <a:off x="0" y="2689784"/>
          <a:ext cx="8382000" cy="2918230"/>
        </a:xfrm>
        <a:prstGeom prst="roundRect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>
              <a:latin typeface="NikoshBAN" pitchFamily="2" charset="0"/>
              <a:cs typeface="NikoshBAN" pitchFamily="2" charset="0"/>
            </a:rPr>
            <a:t>Make list of the words and phrases that tell us about how fast train is running.</a:t>
          </a:r>
          <a:endParaRPr lang="en-US" sz="4600" kern="1200" dirty="0">
            <a:latin typeface="NikoshBAN" pitchFamily="2" charset="0"/>
            <a:cs typeface="NikoshBAN" pitchFamily="2" charset="0"/>
          </a:endParaRPr>
        </a:p>
      </dsp:txBody>
      <dsp:txXfrm>
        <a:off x="142456" y="2832240"/>
        <a:ext cx="8097088" cy="2633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52578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>
                  <a:solidFill>
                    <a:schemeClr val="bg1">
                      <a:lumMod val="8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 </a:t>
            </a:r>
            <a:endParaRPr lang="en-US" sz="8000" b="1" dirty="0">
              <a:ln w="11430">
                <a:solidFill>
                  <a:schemeClr val="bg1">
                    <a:lumMod val="8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butterfly_flower_01_hd_pictures_1669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692150"/>
            <a:ext cx="7620000" cy="46418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8839200" cy="6093976"/>
          </a:xfrm>
          <a:prstGeom prst="rect">
            <a:avLst/>
          </a:prstGeom>
          <a:noFill/>
          <a:ln w="76200">
            <a:noFill/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/>
              <a:t>Hedge (n) </a:t>
            </a:r>
            <a:r>
              <a:rPr lang="en-US" sz="3600" b="1" dirty="0" smtClean="0"/>
              <a:t>–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/>
              <a:t>Ditch (n) </a:t>
            </a:r>
            <a:r>
              <a:rPr lang="en-US" sz="3600" b="1" dirty="0" smtClean="0"/>
              <a:t>–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নদর্মা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600" b="1" dirty="0" smtClean="0"/>
          </a:p>
          <a:p>
            <a:pPr>
              <a:lnSpc>
                <a:spcPct val="150000"/>
              </a:lnSpc>
            </a:pPr>
            <a:r>
              <a:rPr lang="en-US" sz="3600" b="1" dirty="0" smtClean="0"/>
              <a:t>Charge (v) </a:t>
            </a:r>
            <a:r>
              <a:rPr lang="en-US" sz="3600" b="1" dirty="0" smtClean="0"/>
              <a:t>–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বেগে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2608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dirty="0" smtClean="0">
                <a:solidFill>
                  <a:srgbClr val="7030A0"/>
                </a:solidFill>
              </a:rPr>
              <a:t>Keys words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2600" y="1066800"/>
            <a:ext cx="33521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row of small trees or</a:t>
            </a: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bushes (like fences)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;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724400" y="3581400"/>
            <a:ext cx="449546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a long narrow channel dug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 at the side of a field or road</a:t>
            </a:r>
            <a:r>
              <a:rPr lang="en-US" sz="2800" b="1" dirty="0">
                <a:solidFill>
                  <a:srgbClr val="7030A0"/>
                </a:solidFill>
              </a:rPr>
              <a:t>;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030823" y="5486400"/>
            <a:ext cx="3841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To move fast with force;</a:t>
            </a:r>
            <a:r>
              <a:rPr lang="en-US" sz="2800" b="1" dirty="0" smtClean="0"/>
              <a:t>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24" y="457200"/>
            <a:ext cx="2267876" cy="2153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189268"/>
            <a:ext cx="2531298" cy="16875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981575"/>
            <a:ext cx="2428875" cy="187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2608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dirty="0" smtClean="0">
                <a:solidFill>
                  <a:srgbClr val="7030A0"/>
                </a:solidFill>
              </a:rPr>
              <a:t>Keys words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839200" cy="5816977"/>
          </a:xfrm>
          <a:prstGeom prst="rect">
            <a:avLst/>
          </a:prstGeom>
          <a:noFill/>
          <a:ln w="76200">
            <a:noFill/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wink (n) </a:t>
            </a:r>
            <a:r>
              <a:rPr lang="en-US" sz="3600" dirty="0" smtClean="0"/>
              <a:t>–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নিমিষ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পলক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600" dirty="0" smtClean="0"/>
          </a:p>
          <a:p>
            <a:pPr>
              <a:lnSpc>
                <a:spcPct val="150000"/>
              </a:lnSpc>
            </a:pPr>
            <a:r>
              <a:rPr lang="en-US" sz="3600" dirty="0" smtClean="0"/>
              <a:t>bramble (n) </a:t>
            </a:r>
            <a:r>
              <a:rPr lang="en-US" sz="3600" dirty="0" smtClean="0"/>
              <a:t>–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কাঁটাযুক্ত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বুনো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ঘোপ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6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dirty="0" smtClean="0"/>
              <a:t>tramp (n) </a:t>
            </a:r>
            <a:r>
              <a:rPr lang="en-US" sz="3600" dirty="0" smtClean="0"/>
              <a:t>–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ভবঘুরে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1066800"/>
            <a:ext cx="58230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an act of opening and closing an eye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quickly/a very short amount of time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257800" y="3657600"/>
            <a:ext cx="3528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Wild bush with thorn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800600" y="5751493"/>
            <a:ext cx="4503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A person who has no home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38200"/>
            <a:ext cx="152908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25" y="2952750"/>
            <a:ext cx="2466975" cy="1847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943475"/>
            <a:ext cx="24955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6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076" y="65782"/>
            <a:ext cx="2608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dirty="0" smtClean="0">
                <a:solidFill>
                  <a:srgbClr val="7030A0"/>
                </a:solidFill>
              </a:rPr>
              <a:t>Keys words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914400"/>
            <a:ext cx="8839200" cy="5678478"/>
          </a:xfrm>
          <a:prstGeom prst="rect">
            <a:avLst/>
          </a:prstGeom>
          <a:noFill/>
          <a:ln w="76200">
            <a:noFill/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stringing (v)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–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ঝুলানো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lump (v)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–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ভারাক্রান্ত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বিদঘুটেভাবে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glimpse (n)-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ঝলক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3048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Proceed heavily or awkwardly 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876800" y="5257800"/>
            <a:ext cx="416312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A look at something for a </a:t>
            </a:r>
          </a:p>
          <a:p>
            <a:r>
              <a:rPr lang="en-US" sz="2800" dirty="0" smtClean="0"/>
              <a:t>While or a very short time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105400" y="1153180"/>
            <a:ext cx="4242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Something that is hanging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14400"/>
            <a:ext cx="2313214" cy="12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257800"/>
            <a:ext cx="2286000" cy="11648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2362200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0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76729"/>
            <a:ext cx="8534400" cy="4585871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Individually work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Questions-</a:t>
            </a:r>
          </a:p>
          <a:p>
            <a:endParaRPr lang="en-US" sz="3600" b="1" dirty="0" smtClean="0"/>
          </a:p>
          <a:p>
            <a:endParaRPr lang="en-US" sz="3600" b="1" dirty="0"/>
          </a:p>
          <a:p>
            <a:pPr marL="742950" indent="-742950">
              <a:buAutoNum type="arabicPeriod"/>
            </a:pPr>
            <a:r>
              <a:rPr lang="en-US" sz="3600" b="1" dirty="0" smtClean="0"/>
              <a:t>Make a list of things that you can see passing quickly by a running train.</a:t>
            </a:r>
          </a:p>
          <a:p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57669856"/>
              </p:ext>
            </p:extLst>
          </p:nvPr>
        </p:nvGraphicFramePr>
        <p:xfrm>
          <a:off x="304800" y="1447800"/>
          <a:ext cx="8839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62200" y="457200"/>
            <a:ext cx="3400611" cy="646331"/>
          </a:xfrm>
          <a:prstGeom prst="rect">
            <a:avLst/>
          </a:prstGeom>
          <a:solidFill>
            <a:srgbClr val="66FF33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Ans</a:t>
            </a:r>
            <a:r>
              <a:rPr lang="en-US" sz="3600" b="1" dirty="0" smtClean="0"/>
              <a:t> to </a:t>
            </a:r>
            <a:r>
              <a:rPr lang="en-US" sz="3600" b="1" dirty="0" err="1" smtClean="0"/>
              <a:t>ques</a:t>
            </a:r>
            <a:r>
              <a:rPr lang="en-US" sz="3600" b="1" dirty="0" smtClean="0"/>
              <a:t> no-1</a:t>
            </a:r>
            <a:endParaRPr lang="en-US" sz="3600" b="1" dirty="0"/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8AF890-510B-4B56-9D73-6F97C85D6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728AF890-510B-4B56-9D73-6F97C85D63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4113B2-A860-4449-96B2-07F6601A4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A64113B2-A860-4449-96B2-07F6601A4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56717928"/>
              </p:ext>
            </p:extLst>
          </p:nvPr>
        </p:nvGraphicFramePr>
        <p:xfrm>
          <a:off x="533400" y="939800"/>
          <a:ext cx="8382000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410365" y="282714"/>
            <a:ext cx="23232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</a:rPr>
              <a:t>Pair  </a:t>
            </a:r>
            <a:r>
              <a:rPr lang="en-US" sz="4000" b="1" dirty="0">
                <a:solidFill>
                  <a:prstClr val="black"/>
                </a:solidFill>
              </a:rPr>
              <a:t>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A48736-3F1D-4728-ADCF-12EA8C7C8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63A48736-3F1D-4728-ADCF-12EA8C7C8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25D125-6E61-4B85-B192-44712D174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2C25D125-6E61-4B85-B192-44712D174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96754"/>
            <a:ext cx="8915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/>
              <a:t>Ans</a:t>
            </a:r>
            <a:r>
              <a:rPr lang="en-US" sz="6600" b="1" dirty="0" smtClean="0"/>
              <a:t>: 1. faster than fairies </a:t>
            </a:r>
          </a:p>
          <a:p>
            <a:pPr algn="ctr"/>
            <a:r>
              <a:rPr lang="en-US" sz="6600" b="1" dirty="0" smtClean="0"/>
              <a:t>2.faster than witches </a:t>
            </a:r>
          </a:p>
          <a:p>
            <a:pPr algn="ctr"/>
            <a:r>
              <a:rPr lang="en-US" sz="6600" b="1" dirty="0" smtClean="0"/>
              <a:t>3.fly 4.in</a:t>
            </a:r>
          </a:p>
          <a:p>
            <a:pPr algn="ctr"/>
            <a:r>
              <a:rPr lang="en-US" sz="6600" b="1" dirty="0" smtClean="0"/>
              <a:t> the wink of an eye </a:t>
            </a:r>
          </a:p>
          <a:p>
            <a:pPr algn="ctr"/>
            <a:r>
              <a:rPr lang="en-US" sz="6600" b="1" dirty="0" smtClean="0"/>
              <a:t>5.glimpse</a:t>
            </a:r>
            <a:endParaRPr lang="en-US" sz="6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4026" y="152400"/>
            <a:ext cx="2416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Evaluation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838200"/>
            <a:ext cx="812717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Hedge (n) –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গাছ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dirty="0"/>
              <a:t>Ditch (n) –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নালা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নদর্মা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 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b="1" dirty="0"/>
          </a:p>
          <a:p>
            <a:pPr>
              <a:lnSpc>
                <a:spcPct val="150000"/>
              </a:lnSpc>
            </a:pPr>
            <a:r>
              <a:rPr lang="en-US" sz="3200" b="1" dirty="0"/>
              <a:t>Charge (v) –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বেগে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চলা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8600" y="457200"/>
            <a:ext cx="4572000" cy="58169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</a:rPr>
              <a:t>wink (n) –</a:t>
            </a:r>
          </a:p>
          <a:p>
            <a:pPr lvl="0" algn="r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নিমিষ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পলক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r">
              <a:lnSpc>
                <a:spcPct val="150000"/>
              </a:lnSpc>
            </a:pPr>
            <a:endParaRPr lang="en-US" sz="3600" dirty="0">
              <a:solidFill>
                <a:prstClr val="black"/>
              </a:solidFill>
            </a:endParaRPr>
          </a:p>
          <a:p>
            <a:pPr lvl="0" algn="r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</a:rPr>
              <a:t>bramble (n) –</a:t>
            </a:r>
          </a:p>
          <a:p>
            <a:pPr lvl="0" algn="r">
              <a:lnSpc>
                <a:spcPct val="150000"/>
              </a:lnSpc>
            </a:pPr>
            <a:r>
              <a:rPr lang="en-US" sz="2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কাঁটাযুক্ত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বুনো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ঘোপ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 algn="r">
              <a:lnSpc>
                <a:spcPct val="150000"/>
              </a:lnSpc>
            </a:pPr>
            <a:endParaRPr lang="en-US" sz="3600" dirty="0">
              <a:solidFill>
                <a:srgbClr val="7030A0"/>
              </a:solidFill>
            </a:endParaRPr>
          </a:p>
          <a:p>
            <a:pPr lvl="0" algn="r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</a:rPr>
              <a:t>tramp (n) –</a:t>
            </a:r>
          </a:p>
          <a:p>
            <a:pPr lvl="0" algn="r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ভবঘুরে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9530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blipFill>
                  <a:blip r:embed="rId3"/>
                  <a:stretch>
                    <a:fillRect/>
                  </a:stretch>
                </a:blipFill>
              </a:rPr>
              <a:t>THANK YOU</a:t>
            </a:r>
            <a:endParaRPr lang="en-US" sz="9600" b="1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799" y="748145"/>
            <a:ext cx="7772399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BatangChe" pitchFamily="49" charset="-127"/>
                <a:ea typeface="BatangChe" pitchFamily="49" charset="-127"/>
              </a:rPr>
              <a:t>INTRODUCTION</a:t>
            </a:r>
            <a:endParaRPr lang="en-US" sz="7200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2362200"/>
            <a:ext cx="3886200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Class</a:t>
            </a:r>
            <a:r>
              <a:rPr lang="en-US" sz="3600" b="1" dirty="0"/>
              <a:t>: </a:t>
            </a:r>
            <a:r>
              <a:rPr lang="en-US" sz="3600" b="1" dirty="0" smtClean="0"/>
              <a:t>Seven</a:t>
            </a:r>
            <a:endParaRPr lang="en-US" sz="3600" b="1" dirty="0"/>
          </a:p>
          <a:p>
            <a:pPr algn="ctr"/>
            <a:r>
              <a:rPr lang="en-US" sz="3600" b="1" dirty="0" smtClean="0"/>
              <a:t>Sub: English 1st </a:t>
            </a:r>
            <a:r>
              <a:rPr lang="en-US" sz="3600" b="1" dirty="0"/>
              <a:t>paper</a:t>
            </a:r>
          </a:p>
          <a:p>
            <a:pPr algn="ctr"/>
            <a:r>
              <a:rPr lang="en-US" sz="3600" b="1" dirty="0"/>
              <a:t> </a:t>
            </a:r>
            <a:r>
              <a:rPr lang="en-US" sz="3600" b="1" dirty="0" smtClean="0"/>
              <a:t> Time:50 minutes.</a:t>
            </a:r>
          </a:p>
          <a:p>
            <a:pPr algn="ctr"/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76200" y="3951744"/>
            <a:ext cx="434340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</a:rPr>
              <a:t>Md.Nurmujahid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Biswas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pPr algn="ctr">
              <a:defRPr/>
            </a:pPr>
            <a:r>
              <a:rPr lang="en-US" sz="2400" dirty="0">
                <a:solidFill>
                  <a:srgbClr val="0070C0"/>
                </a:solidFill>
              </a:rPr>
              <a:t>Assistant Teacher (Sociology)</a:t>
            </a:r>
          </a:p>
          <a:p>
            <a:pPr algn="ctr">
              <a:buClr>
                <a:srgbClr val="FFCC66"/>
              </a:buClr>
              <a:defRPr/>
            </a:pPr>
            <a:r>
              <a:rPr lang="en-US" sz="2400" dirty="0" err="1">
                <a:solidFill>
                  <a:srgbClr val="7030A0"/>
                </a:solidFill>
              </a:rPr>
              <a:t>Ratandia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R.K.Model</a:t>
            </a:r>
            <a:r>
              <a:rPr lang="en-US" sz="2400" dirty="0">
                <a:solidFill>
                  <a:srgbClr val="7030A0"/>
                </a:solidFill>
              </a:rPr>
              <a:t> High School</a:t>
            </a:r>
          </a:p>
          <a:p>
            <a:pPr algn="ctr">
              <a:buClr>
                <a:srgbClr val="FFCC66"/>
              </a:buClr>
              <a:defRPr/>
            </a:pPr>
            <a:r>
              <a:rPr lang="en-US" sz="2400" dirty="0" err="1">
                <a:solidFill>
                  <a:srgbClr val="7030A0"/>
                </a:solidFill>
              </a:rPr>
              <a:t>Ratandia,Kalukhali,Rajbari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</a:p>
          <a:p>
            <a:pPr algn="ctr">
              <a:buClr>
                <a:srgbClr val="FFCC66"/>
              </a:buClr>
              <a:defRPr/>
            </a:pPr>
            <a:r>
              <a:rPr lang="en-US" sz="2400" dirty="0">
                <a:solidFill>
                  <a:srgbClr val="00B0F0"/>
                </a:solidFill>
              </a:rPr>
              <a:t>Email:raisha8b@gmail.com </a:t>
            </a:r>
          </a:p>
          <a:p>
            <a:pPr algn="ctr">
              <a:buClr>
                <a:srgbClr val="FFCC66"/>
              </a:buClr>
              <a:defRPr/>
            </a:pPr>
            <a:r>
              <a:rPr lang="en-US" sz="2400" dirty="0">
                <a:solidFill>
                  <a:srgbClr val="00B0F0"/>
                </a:solidFill>
              </a:rPr>
              <a:t>Mob:01714665780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133600"/>
            <a:ext cx="908772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14401" y="2057400"/>
            <a:ext cx="2336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7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l0zg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800"/>
            <a:ext cx="9144000" cy="4648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358914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Look at the picture and thinking </a:t>
            </a:r>
            <a:endParaRPr lang="en-US" sz="4000" dirty="0"/>
          </a:p>
        </p:txBody>
      </p:sp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44421"/>
            <a:ext cx="8518042" cy="53087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Look at the picture and thinking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22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0"/>
            <a:ext cx="5562600" cy="556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Look at the picture and thinking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6377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8686800" cy="650671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6175441"/>
            <a:ext cx="8686800" cy="68255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</a:rPr>
              <a:t>Can you guess what is our today’s topic?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367170"/>
            <a:ext cx="8763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Unit: </a:t>
            </a:r>
            <a:r>
              <a:rPr kumimoji="0" 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Six</a:t>
            </a:r>
            <a:endParaRPr kumimoji="0" lang="bn-BD" sz="66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Lesson: </a:t>
            </a:r>
            <a:r>
              <a:rPr lang="en-US" sz="6600" b="1" kern="0" dirty="0" smtClean="0">
                <a:solidFill>
                  <a:srgbClr val="7030A0"/>
                </a:solidFill>
              </a:rPr>
              <a:t>06</a:t>
            </a:r>
            <a:endParaRPr kumimoji="0" lang="bn-BD" sz="66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0" dirty="0" smtClean="0">
                <a:solidFill>
                  <a:srgbClr val="7030A0"/>
                </a:solidFill>
              </a:rPr>
              <a:t>From a Railway Carriage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26492"/>
            <a:ext cx="5008730" cy="707886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Lesson Announchment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6282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71600"/>
            <a:ext cx="874867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</a:t>
            </a:r>
            <a:r>
              <a:rPr lang="en-US" sz="4000" b="1" dirty="0" smtClean="0">
                <a:solidFill>
                  <a:srgbClr val="66FF33"/>
                </a:solidFill>
              </a:rPr>
              <a:t>Learning outcomes: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After </a:t>
            </a:r>
            <a:r>
              <a:rPr lang="en-US" sz="3200" b="1" dirty="0" smtClean="0"/>
              <a:t>we have studied this unit, we will </a:t>
            </a:r>
            <a:r>
              <a:rPr lang="en-US" sz="3200" b="1" dirty="0" smtClean="0"/>
              <a:t>be </a:t>
            </a:r>
            <a:r>
              <a:rPr lang="en-US" sz="3200" b="1" dirty="0" smtClean="0"/>
              <a:t>able to-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 smtClean="0"/>
              <a:t>Key word;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 smtClean="0"/>
              <a:t>Read and understand texts;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 smtClean="0"/>
              <a:t>Ask and answer;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 smtClean="0"/>
              <a:t>Read and enjoy poem;</a:t>
            </a:r>
          </a:p>
          <a:p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308-royal-canadian-TheaSuiteWor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28800"/>
            <a:ext cx="7620000" cy="4476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609600"/>
            <a:ext cx="76160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 smtClean="0"/>
              <a:t>Read about </a:t>
            </a:r>
            <a:r>
              <a:rPr lang="en-US" sz="3600" b="1" dirty="0" smtClean="0"/>
              <a:t>From a Railway Carriage </a:t>
            </a:r>
            <a:endParaRPr lang="en-US" sz="3600" b="1" dirty="0" smtClean="0"/>
          </a:p>
          <a:p>
            <a:r>
              <a:rPr lang="en-US" sz="3600" b="1" dirty="0" smtClean="0"/>
              <a:t>from your text book.</a:t>
            </a:r>
            <a:endParaRPr lang="en-US" sz="3600" b="1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383</Words>
  <Application>Microsoft Office PowerPoint</Application>
  <PresentationFormat>On-screen Show (4:3)</PresentationFormat>
  <Paragraphs>103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Dell</cp:lastModifiedBy>
  <cp:revision>33</cp:revision>
  <dcterms:created xsi:type="dcterms:W3CDTF">2006-08-16T00:00:00Z</dcterms:created>
  <dcterms:modified xsi:type="dcterms:W3CDTF">2018-02-16T17:20:11Z</dcterms:modified>
</cp:coreProperties>
</file>